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2" r:id="rId2"/>
  </p:sldMasterIdLst>
  <p:notesMasterIdLst>
    <p:notesMasterId r:id="rId15"/>
  </p:notesMasterIdLst>
  <p:sldIdLst>
    <p:sldId id="258" r:id="rId3"/>
    <p:sldId id="259" r:id="rId4"/>
    <p:sldId id="260" r:id="rId5"/>
    <p:sldId id="262" r:id="rId6"/>
    <p:sldId id="263" r:id="rId7"/>
    <p:sldId id="261" r:id="rId8"/>
    <p:sldId id="264" r:id="rId9"/>
    <p:sldId id="268" r:id="rId10"/>
    <p:sldId id="267" r:id="rId11"/>
    <p:sldId id="266" r:id="rId12"/>
    <p:sldId id="269" r:id="rId13"/>
    <p:sldId id="26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5D8C"/>
    <a:srgbClr val="0737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showGuides="1">
      <p:cViewPr>
        <p:scale>
          <a:sx n="78" d="100"/>
          <a:sy n="78" d="100"/>
        </p:scale>
        <p:origin x="-828"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7740FB0-00C3-43FF-8FA1-B36CCED5C3C3}" type="datetimeFigureOut">
              <a:rPr lang="en-US" smtClean="0"/>
              <a:pPr/>
              <a:t>2/1/2016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61E858E-FC7F-4A5E-A224-2E688F070283}" type="slidenum">
              <a:rPr lang="en-US" smtClean="0"/>
              <a:pPr/>
              <a:t>‹#›</a:t>
            </a:fld>
            <a:endParaRPr lang="en-US"/>
          </a:p>
        </p:txBody>
      </p:sp>
    </p:spTree>
    <p:extLst>
      <p:ext uri="{BB962C8B-B14F-4D97-AF65-F5344CB8AC3E}">
        <p14:creationId xmlns:p14="http://schemas.microsoft.com/office/powerpoint/2010/main" val="143313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1E858E-FC7F-4A5E-A224-2E688F07028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1E858E-FC7F-4A5E-A224-2E688F070283}"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A130CC6-AF16-4E75-B386-B0184CCD31FF}" type="slidenum">
              <a:rPr lang="en-US" smtClean="0"/>
              <a:pPr/>
              <a:t>‹#›</a:t>
            </a:fld>
            <a:endParaRPr lang="en-US"/>
          </a:p>
        </p:txBody>
      </p:sp>
      <p:sp>
        <p:nvSpPr>
          <p:cNvPr id="7" name="Title 1"/>
          <p:cNvSpPr>
            <a:spLocks noGrp="1"/>
          </p:cNvSpPr>
          <p:nvPr>
            <p:ph type="ctrTitle"/>
          </p:nvPr>
        </p:nvSpPr>
        <p:spPr>
          <a:xfrm>
            <a:off x="685800" y="1752600"/>
            <a:ext cx="7772400" cy="2362199"/>
          </a:xfrm>
          <a:prstGeom prst="rect">
            <a:avLst/>
          </a:prstGeom>
        </p:spPr>
        <p:txBody>
          <a:bodyPr/>
          <a:lstStyle>
            <a:lvl1pPr>
              <a:defRPr sz="3600" b="1">
                <a:solidFill>
                  <a:srgbClr val="073759"/>
                </a:solidFill>
              </a:defRPr>
            </a:lvl1pPr>
          </a:lstStyle>
          <a:p>
            <a:r>
              <a:rPr lang="en-US" dirty="0" smtClean="0"/>
              <a:t>Click to edit Master title style</a:t>
            </a:r>
            <a:endParaRPr lang="en-US" dirty="0"/>
          </a:p>
        </p:txBody>
      </p:sp>
      <p:sp>
        <p:nvSpPr>
          <p:cNvPr id="6" name="Text Placeholder 5"/>
          <p:cNvSpPr>
            <a:spLocks noGrp="1"/>
          </p:cNvSpPr>
          <p:nvPr>
            <p:ph type="body" sz="quarter" idx="13" hasCustomPrompt="1"/>
          </p:nvPr>
        </p:nvSpPr>
        <p:spPr>
          <a:xfrm>
            <a:off x="0" y="6629400"/>
            <a:ext cx="914400" cy="228600"/>
          </a:xfrm>
          <a:prstGeom prst="rect">
            <a:avLst/>
          </a:prstGeom>
        </p:spPr>
        <p:txBody>
          <a:bodyPr wrap="none" lIns="91440" rIns="45720" anchor="ctr" anchorCtr="0"/>
          <a:lstStyle>
            <a:lvl1pPr marL="0" algn="l" defTabSz="914400" rtl="0" eaLnBrk="1" latinLnBrk="0" hangingPunct="1">
              <a:buFontTx/>
              <a:buNone/>
              <a:defRPr lang="en-US" sz="1200" kern="1200" dirty="0" smtClean="0">
                <a:solidFill>
                  <a:schemeClr val="bg1">
                    <a:lumMod val="95000"/>
                  </a:schemeClr>
                </a:solidFill>
                <a:latin typeface="+mn-lt"/>
                <a:ea typeface="+mn-ea"/>
                <a:cs typeface="+mn-cs"/>
              </a:defRPr>
            </a:lvl1pPr>
          </a:lstStyle>
          <a:p>
            <a:pPr lvl="0"/>
            <a:r>
              <a:rPr lang="en-US" dirty="0" smtClean="0"/>
              <a:t>1/13/2015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905000"/>
          </a:xfrm>
          <a:prstGeom prst="rect">
            <a:avLst/>
          </a:prstGeom>
        </p:spPr>
        <p:txBody>
          <a:bodyPr/>
          <a:lstStyle>
            <a:lvl1pPr>
              <a:defRPr sz="3600" b="1">
                <a:solidFill>
                  <a:srgbClr val="073759"/>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18CC5F56-1721-4C3A-91B6-9E6FF587119A}" type="datetime1">
              <a:rPr lang="en-US" smtClean="0"/>
              <a:pPr/>
              <a:t>2/1/2016</a:t>
            </a:fld>
            <a:endParaRPr lang="en-US" dirty="0"/>
          </a:p>
        </p:txBody>
      </p:sp>
      <p:sp>
        <p:nvSpPr>
          <p:cNvPr id="6" name="Slide Number Placeholder 5"/>
          <p:cNvSpPr>
            <a:spLocks noGrp="1"/>
          </p:cNvSpPr>
          <p:nvPr>
            <p:ph type="sldNum" sz="quarter" idx="12"/>
          </p:nvPr>
        </p:nvSpPr>
        <p:spPr/>
        <p:txBody>
          <a:bodyPr/>
          <a:lstStyle/>
          <a:p>
            <a:fld id="{9A130CC6-AF16-4E75-B386-B0184CCD31FF}" type="slidenum">
              <a:rPr lang="en-US" smtClean="0"/>
              <a:pPr/>
              <a:t>‹#›</a:t>
            </a:fld>
            <a:endParaRPr lang="en-US"/>
          </a:p>
        </p:txBody>
      </p:sp>
      <p:sp>
        <p:nvSpPr>
          <p:cNvPr id="7" name="Subtitle 2"/>
          <p:cNvSpPr>
            <a:spLocks noGrp="1"/>
          </p:cNvSpPr>
          <p:nvPr>
            <p:ph type="subTitle" idx="1"/>
          </p:nvPr>
        </p:nvSpPr>
        <p:spPr>
          <a:xfrm>
            <a:off x="1371600" y="3429000"/>
            <a:ext cx="6400800" cy="762000"/>
          </a:xfrm>
          <a:prstGeom prst="rect">
            <a:avLst/>
          </a:prstGeom>
        </p:spPr>
        <p:txBody>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33272"/>
          </a:xfrm>
          <a:prstGeom prst="rect">
            <a:avLst/>
          </a:prstGeom>
          <a:solidFill>
            <a:schemeClr val="tx1">
              <a:alpha val="1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endParaRPr lang="en-US" dirty="0"/>
          </a:p>
        </p:txBody>
      </p:sp>
      <p:sp>
        <p:nvSpPr>
          <p:cNvPr id="3" name="Date Placeholder 3"/>
          <p:cNvSpPr>
            <a:spLocks noGrp="1"/>
          </p:cNvSpPr>
          <p:nvPr>
            <p:ph type="dt" sz="half" idx="2"/>
          </p:nvPr>
        </p:nvSpPr>
        <p:spPr>
          <a:xfrm>
            <a:off x="0" y="6629400"/>
            <a:ext cx="9144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0D538448-5F61-4F0C-9E44-17ED6D091BA2}" type="datetime1">
              <a:rPr lang="en-US" smtClean="0"/>
              <a:pPr/>
              <a:t>2/1/2016</a:t>
            </a:fld>
            <a:endParaRPr lang="en-US" dirty="0"/>
          </a:p>
        </p:txBody>
      </p:sp>
      <p:sp>
        <p:nvSpPr>
          <p:cNvPr id="4"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br>
              <a:rPr lang="en-US" dirty="0" smtClean="0"/>
            </a:br>
            <a:r>
              <a:rPr lang="en-US" dirty="0" smtClean="0"/>
              <a:t>Two Lines OK if absolutely necessary </a:t>
            </a:r>
            <a:endParaRPr lang="en-US" dirty="0"/>
          </a:p>
        </p:txBody>
      </p:sp>
      <p:sp>
        <p:nvSpPr>
          <p:cNvPr id="3" name="Date Placeholder 3"/>
          <p:cNvSpPr>
            <a:spLocks noGrp="1"/>
          </p:cNvSpPr>
          <p:nvPr>
            <p:ph type="dt" sz="half" idx="2"/>
          </p:nvPr>
        </p:nvSpPr>
        <p:spPr>
          <a:xfrm>
            <a:off x="0" y="6629400"/>
            <a:ext cx="9144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C530FA84-3014-452E-90EC-655BA1AFD1F8}" type="datetime1">
              <a:rPr lang="en-US" smtClean="0"/>
              <a:pPr/>
              <a:t>2/1/2016</a:t>
            </a:fld>
            <a:endParaRPr lang="en-US" dirty="0"/>
          </a:p>
        </p:txBody>
      </p:sp>
      <p:sp>
        <p:nvSpPr>
          <p:cNvPr id="4"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endParaRPr lang="en-US" dirty="0"/>
          </a:p>
        </p:txBody>
      </p:sp>
      <p:sp>
        <p:nvSpPr>
          <p:cNvPr id="6" name="Content Placeholder 5"/>
          <p:cNvSpPr>
            <a:spLocks noGrp="1"/>
          </p:cNvSpPr>
          <p:nvPr>
            <p:ph sz="quarter" idx="13"/>
          </p:nvPr>
        </p:nvSpPr>
        <p:spPr>
          <a:xfrm>
            <a:off x="609600" y="2057400"/>
            <a:ext cx="80772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0" y="6629400"/>
            <a:ext cx="9144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42D41BD8-F932-40AA-8DAC-647898DB09A3}" type="datetime1">
              <a:rPr lang="en-US" smtClean="0"/>
              <a:pPr/>
              <a:t>2/1/2016</a:t>
            </a:fld>
            <a:endParaRPr lang="en-US" dirty="0"/>
          </a:p>
        </p:txBody>
      </p:sp>
      <p:sp>
        <p:nvSpPr>
          <p:cNvPr id="5"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endParaRPr lang="en-US" dirty="0"/>
          </a:p>
        </p:txBody>
      </p:sp>
      <p:sp>
        <p:nvSpPr>
          <p:cNvPr id="9" name="Picture Placeholder 8"/>
          <p:cNvSpPr>
            <a:spLocks noGrp="1"/>
          </p:cNvSpPr>
          <p:nvPr>
            <p:ph type="pic" sz="quarter" idx="13"/>
          </p:nvPr>
        </p:nvSpPr>
        <p:spPr>
          <a:xfrm>
            <a:off x="228600" y="2057400"/>
            <a:ext cx="8686800" cy="4267200"/>
          </a:xfrm>
          <a:prstGeom prst="rect">
            <a:avLst/>
          </a:prstGeom>
        </p:spPr>
        <p:txBody>
          <a:bodyPr/>
          <a:lstStyle/>
          <a:p>
            <a:endParaRPr lang="en-US"/>
          </a:p>
        </p:txBody>
      </p:sp>
      <p:sp>
        <p:nvSpPr>
          <p:cNvPr id="4" name="Date Placeholder 3"/>
          <p:cNvSpPr>
            <a:spLocks noGrp="1"/>
          </p:cNvSpPr>
          <p:nvPr>
            <p:ph type="dt" sz="half" idx="2"/>
          </p:nvPr>
        </p:nvSpPr>
        <p:spPr>
          <a:xfrm>
            <a:off x="0" y="6629400"/>
            <a:ext cx="9144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57D641EF-B916-441E-B967-F1C0ECBE98A6}" type="datetime1">
              <a:rPr lang="en-US" smtClean="0"/>
              <a:pPr/>
              <a:t>2/1/2016</a:t>
            </a:fld>
            <a:endParaRPr lang="en-US" dirty="0"/>
          </a:p>
        </p:txBody>
      </p:sp>
      <p:sp>
        <p:nvSpPr>
          <p:cNvPr id="5"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0" y="6629400"/>
            <a:ext cx="9144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9621E8F2-3C63-4A39-B107-2897FF13791E}" type="datetime1">
              <a:rPr lang="en-US" smtClean="0"/>
              <a:pPr/>
              <a:t>2/1/2016</a:t>
            </a:fld>
            <a:endParaRPr lang="en-US" dirty="0"/>
          </a:p>
        </p:txBody>
      </p:sp>
      <p:sp>
        <p:nvSpPr>
          <p:cNvPr id="6"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0" y="6629400"/>
            <a:ext cx="9144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41ACDED9-1676-4F27-AFD1-3AD00443DDFF}" type="datetime1">
              <a:rPr lang="en-US" smtClean="0"/>
              <a:pPr/>
              <a:t>2/1/2016</a:t>
            </a:fld>
            <a:endParaRPr lang="en-US" dirty="0"/>
          </a:p>
        </p:txBody>
      </p:sp>
      <p:sp>
        <p:nvSpPr>
          <p:cNvPr id="7"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5" r:id="rId2"/>
    <p:sldLayoutId id="2147483666" r:id="rId3"/>
    <p:sldLayoutId id="2147483667" r:id="rId4"/>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Cassandra.Brennand@opm.gov" TargetMode="External"/><Relationship Id="rId7" Type="http://schemas.openxmlformats.org/officeDocument/2006/relationships/hyperlink" Target="mailto:Gregory.McHugh@opm.gov" TargetMode="External"/><Relationship Id="rId2" Type="http://schemas.openxmlformats.org/officeDocument/2006/relationships/hyperlink" Target="mailto:SESDevelopment@opm.gov" TargetMode="External"/><Relationship Id="rId1" Type="http://schemas.openxmlformats.org/officeDocument/2006/relationships/slideLayout" Target="../slideLayouts/slideLayout5.xml"/><Relationship Id="rId6" Type="http://schemas.openxmlformats.org/officeDocument/2006/relationships/hyperlink" Target="mailto:Julie.Brill@opm.gov" TargetMode="External"/><Relationship Id="rId5" Type="http://schemas.openxmlformats.org/officeDocument/2006/relationships/hyperlink" Target="mailto:Cheryl.Abram@opm.gov" TargetMode="External"/><Relationship Id="rId4" Type="http://schemas.openxmlformats.org/officeDocument/2006/relationships/hyperlink" Target="mailto:Yadira.Guerrero@opm.gov"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mailto:SESDevelopment@opm.gov"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www.opm.gov/wiki/training/Executive-Development.ashx"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4000" dirty="0" smtClean="0"/>
              <a:t>Executive </a:t>
            </a:r>
            <a:r>
              <a:rPr lang="en-US" sz="4000" dirty="0"/>
              <a:t>Order Guidance – Strengthening the Senior Executive </a:t>
            </a:r>
            <a:r>
              <a:rPr lang="en-US" sz="4000" dirty="0" smtClean="0"/>
              <a:t>Service</a:t>
            </a:r>
            <a:endParaRPr lang="en-US" sz="4000" dirty="0"/>
          </a:p>
        </p:txBody>
      </p:sp>
      <p:sp>
        <p:nvSpPr>
          <p:cNvPr id="6" name="Subtitle 4"/>
          <p:cNvSpPr txBox="1">
            <a:spLocks/>
          </p:cNvSpPr>
          <p:nvPr/>
        </p:nvSpPr>
        <p:spPr>
          <a:xfrm>
            <a:off x="1447800" y="4419600"/>
            <a:ext cx="6400800" cy="762000"/>
          </a:xfrm>
          <a:prstGeom prst="rect">
            <a:avLst/>
          </a:prstGeom>
        </p:spPr>
        <p:txBody>
          <a:bodyPr/>
          <a:lstStyle/>
          <a:p>
            <a:pPr algn="ctr"/>
            <a:r>
              <a:rPr lang="en-US" sz="3600" b="1" dirty="0"/>
              <a:t>Implementing the Executive Rotations Requirement</a:t>
            </a:r>
          </a:p>
        </p:txBody>
      </p:sp>
      <p:sp>
        <p:nvSpPr>
          <p:cNvPr id="11" name="Date Placeholder 10"/>
          <p:cNvSpPr>
            <a:spLocks noGrp="1"/>
          </p:cNvSpPr>
          <p:nvPr>
            <p:ph type="dt" sz="half" idx="10"/>
          </p:nvPr>
        </p:nvSpPr>
        <p:spPr/>
        <p:txBody>
          <a:bodyPr/>
          <a:lstStyle/>
          <a:p>
            <a:fld id="{BC8F84D1-5584-4F9E-9C48-48B0502D7E94}" type="datetime1">
              <a:rPr lang="en-US" smtClean="0"/>
              <a:pPr/>
              <a:t>2/1/2016</a:t>
            </a:fld>
            <a:endParaRPr lang="en-US" dirty="0"/>
          </a:p>
        </p:txBody>
      </p:sp>
      <p:sp>
        <p:nvSpPr>
          <p:cNvPr id="12" name="Slide Number Placeholder 11"/>
          <p:cNvSpPr>
            <a:spLocks noGrp="1"/>
          </p:cNvSpPr>
          <p:nvPr>
            <p:ph type="sldNum" sz="quarter" idx="12"/>
          </p:nvPr>
        </p:nvSpPr>
        <p:spPr/>
        <p:txBody>
          <a:bodyPr/>
          <a:lstStyle/>
          <a:p>
            <a:fld id="{9A130CC6-AF16-4E75-B386-B0184CCD31F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Contact Information</a:t>
            </a:r>
            <a:endParaRPr lang="en-US" dirty="0"/>
          </a:p>
        </p:txBody>
      </p:sp>
      <p:sp>
        <p:nvSpPr>
          <p:cNvPr id="3" name="Content Placeholder 2"/>
          <p:cNvSpPr>
            <a:spLocks noGrp="1"/>
          </p:cNvSpPr>
          <p:nvPr>
            <p:ph sz="quarter" idx="13"/>
          </p:nvPr>
        </p:nvSpPr>
        <p:spPr>
          <a:xfrm>
            <a:off x="609600" y="1828800"/>
            <a:ext cx="8077200" cy="4648200"/>
          </a:xfrm>
        </p:spPr>
        <p:txBody>
          <a:bodyPr/>
          <a:lstStyle/>
          <a:p>
            <a:r>
              <a:rPr lang="en-US" dirty="0" smtClean="0">
                <a:hlinkClick r:id="rId2"/>
              </a:rPr>
              <a:t>SESDevelopment@opm.gov</a:t>
            </a:r>
            <a:r>
              <a:rPr lang="en-US" dirty="0" smtClean="0"/>
              <a:t> </a:t>
            </a:r>
          </a:p>
          <a:p>
            <a:r>
              <a:rPr lang="en-US" dirty="0" smtClean="0"/>
              <a:t>Cassie Brennand (</a:t>
            </a:r>
            <a:r>
              <a:rPr lang="en-US" dirty="0" smtClean="0">
                <a:hlinkClick r:id="rId3"/>
              </a:rPr>
              <a:t>Cassandra.Brennand@opm.gov</a:t>
            </a:r>
            <a:r>
              <a:rPr lang="en-US" dirty="0" smtClean="0"/>
              <a:t>)</a:t>
            </a:r>
          </a:p>
          <a:p>
            <a:r>
              <a:rPr lang="en-US" dirty="0" smtClean="0"/>
              <a:t>Yadira Guerrero (</a:t>
            </a:r>
            <a:r>
              <a:rPr lang="en-US" dirty="0" smtClean="0">
                <a:hlinkClick r:id="rId4"/>
              </a:rPr>
              <a:t>Yadira.Guerrero@opm.gov</a:t>
            </a:r>
            <a:r>
              <a:rPr lang="en-US" dirty="0" smtClean="0"/>
              <a:t>)</a:t>
            </a:r>
          </a:p>
          <a:p>
            <a:r>
              <a:rPr lang="en-US" dirty="0" smtClean="0"/>
              <a:t>Cheryl Abram (</a:t>
            </a:r>
            <a:r>
              <a:rPr lang="en-US" dirty="0" smtClean="0">
                <a:hlinkClick r:id="rId5"/>
              </a:rPr>
              <a:t>Cheryl.Abram@opm.gov</a:t>
            </a:r>
            <a:r>
              <a:rPr lang="en-US" dirty="0" smtClean="0"/>
              <a:t>) </a:t>
            </a:r>
          </a:p>
          <a:p>
            <a:r>
              <a:rPr lang="en-US" dirty="0"/>
              <a:t>Julie Brill (</a:t>
            </a:r>
            <a:r>
              <a:rPr lang="en-US" dirty="0">
                <a:hlinkClick r:id="rId6"/>
              </a:rPr>
              <a:t>Julie.Brill@opm.gov</a:t>
            </a:r>
            <a:r>
              <a:rPr lang="en-US" dirty="0" smtClean="0"/>
              <a:t>)</a:t>
            </a:r>
          </a:p>
          <a:p>
            <a:r>
              <a:rPr lang="en-US" dirty="0"/>
              <a:t>Gregory McHugh (</a:t>
            </a:r>
            <a:r>
              <a:rPr lang="en-US" dirty="0">
                <a:hlinkClick r:id="rId7"/>
              </a:rPr>
              <a:t>Gregory.McHugh@opm.gov</a:t>
            </a:r>
            <a:r>
              <a:rPr lang="en-US" dirty="0"/>
              <a:t>)</a:t>
            </a:r>
          </a:p>
          <a:p>
            <a:endParaRPr lang="en-US" dirty="0"/>
          </a:p>
          <a:p>
            <a:endParaRPr lang="en-US" dirty="0" smtClean="0"/>
          </a:p>
          <a:p>
            <a:pPr marL="0" indent="0">
              <a:buNone/>
            </a:pPr>
            <a:endParaRPr lang="en-US" dirty="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10</a:t>
            </a:fld>
            <a:endParaRPr lang="en-US" dirty="0"/>
          </a:p>
        </p:txBody>
      </p:sp>
    </p:spTree>
    <p:extLst>
      <p:ext uri="{BB962C8B-B14F-4D97-AF65-F5344CB8AC3E}">
        <p14:creationId xmlns:p14="http://schemas.microsoft.com/office/powerpoint/2010/main" val="2607373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pic>
        <p:nvPicPr>
          <p:cNvPr id="6" name="Content Placeholder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209800" y="1600200"/>
            <a:ext cx="4800600" cy="4876800"/>
          </a:xfrm>
        </p:spPr>
      </p:pic>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11</a:t>
            </a:fld>
            <a:endParaRPr lang="en-US" dirty="0"/>
          </a:p>
        </p:txBody>
      </p:sp>
    </p:spTree>
    <p:extLst>
      <p:ext uri="{BB962C8B-B14F-4D97-AF65-F5344CB8AC3E}">
        <p14:creationId xmlns:p14="http://schemas.microsoft.com/office/powerpoint/2010/main" val="4199961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Rotations And The Annual Talent Management And Succession Planning Process</a:t>
            </a:r>
            <a:endParaRPr lang="en-US" sz="3200" dirty="0"/>
          </a:p>
        </p:txBody>
      </p:sp>
      <p:sp>
        <p:nvSpPr>
          <p:cNvPr id="3" name="Content Placeholder 2"/>
          <p:cNvSpPr>
            <a:spLocks noGrp="1"/>
          </p:cNvSpPr>
          <p:nvPr>
            <p:ph sz="quarter" idx="13"/>
          </p:nvPr>
        </p:nvSpPr>
        <p:spPr/>
        <p:txBody>
          <a:bodyPr/>
          <a:lstStyle/>
          <a:p>
            <a:r>
              <a:rPr lang="en-US" dirty="0"/>
              <a:t>John James, </a:t>
            </a:r>
            <a:r>
              <a:rPr lang="en-US" dirty="0" smtClean="0"/>
              <a:t>Executive </a:t>
            </a:r>
            <a:r>
              <a:rPr lang="en-US" dirty="0"/>
              <a:t>Director, Missile Defense </a:t>
            </a:r>
            <a:r>
              <a:rPr lang="en-US" dirty="0" smtClean="0"/>
              <a:t>Agency (MDA)</a:t>
            </a:r>
            <a:endParaRPr lang="en-US" dirty="0"/>
          </a:p>
          <a:p>
            <a:r>
              <a:rPr lang="en-US" dirty="0" smtClean="0"/>
              <a:t>Miriam </a:t>
            </a:r>
            <a:r>
              <a:rPr lang="en-US" dirty="0"/>
              <a:t>Cohen</a:t>
            </a:r>
            <a:r>
              <a:rPr lang="en-US" dirty="0" smtClean="0"/>
              <a:t>,</a:t>
            </a:r>
            <a:r>
              <a:rPr lang="en-US" dirty="0"/>
              <a:t> Chief Human Capital </a:t>
            </a:r>
            <a:r>
              <a:rPr lang="en-US" dirty="0" smtClean="0"/>
              <a:t>Officer, Nuclear </a:t>
            </a:r>
            <a:r>
              <a:rPr lang="en-US" dirty="0"/>
              <a:t>Regulatory Commission (NRC) </a:t>
            </a:r>
            <a:r>
              <a:rPr lang="en-US" dirty="0" smtClean="0"/>
              <a:t> </a:t>
            </a:r>
          </a:p>
          <a:p>
            <a:r>
              <a:rPr lang="en-US" dirty="0" smtClean="0"/>
              <a:t>Gwen </a:t>
            </a:r>
            <a:r>
              <a:rPr lang="en-US" dirty="0" err="1" smtClean="0"/>
              <a:t>DeFilippi</a:t>
            </a:r>
            <a:r>
              <a:rPr lang="en-US" dirty="0" smtClean="0"/>
              <a:t>,</a:t>
            </a:r>
            <a:r>
              <a:rPr lang="en-US" dirty="0"/>
              <a:t> Deputy Assistant Secretary of the Army (Civilian </a:t>
            </a:r>
            <a:r>
              <a:rPr lang="en-US"/>
              <a:t>Personnel</a:t>
            </a:r>
            <a:r>
              <a:rPr lang="en-US" smtClean="0"/>
              <a:t>), DOD</a:t>
            </a:r>
            <a:endParaRPr lang="en-US" dirty="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12</a:t>
            </a:fld>
            <a:endParaRPr lang="en-US" dirty="0"/>
          </a:p>
        </p:txBody>
      </p:sp>
    </p:spTree>
    <p:extLst>
      <p:ext uri="{BB962C8B-B14F-4D97-AF65-F5344CB8AC3E}">
        <p14:creationId xmlns:p14="http://schemas.microsoft.com/office/powerpoint/2010/main" val="1814388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“Rotation” Definition</a:t>
            </a:r>
            <a:endParaRPr lang="en-US" dirty="0"/>
          </a:p>
        </p:txBody>
      </p:sp>
      <p:sp>
        <p:nvSpPr>
          <p:cNvPr id="7" name="Content Placeholder 6"/>
          <p:cNvSpPr>
            <a:spLocks noGrp="1"/>
          </p:cNvSpPr>
          <p:nvPr>
            <p:ph sz="quarter" idx="13"/>
          </p:nvPr>
        </p:nvSpPr>
        <p:spPr/>
        <p:txBody>
          <a:bodyPr/>
          <a:lstStyle/>
          <a:p>
            <a:pPr marL="0" indent="0">
              <a:buNone/>
            </a:pPr>
            <a:r>
              <a:rPr lang="en-US" sz="2800" i="1" dirty="0" smtClean="0"/>
              <a:t>A </a:t>
            </a:r>
            <a:r>
              <a:rPr lang="en-US" sz="2800" i="1" dirty="0"/>
              <a:t>development process, involving movement to another position or an assignment, that broadens the executive’s knowledge, skill and experience in order to improve talent development, mission delivery and collaboration</a:t>
            </a:r>
            <a:r>
              <a:rPr lang="en-US" sz="2800" i="1" dirty="0" smtClean="0"/>
              <a:t>. </a:t>
            </a:r>
            <a:r>
              <a:rPr lang="en-US" sz="2800" i="1" dirty="0"/>
              <a:t>A rotation must last a minimum of 120 consecutive calendar days and provide experience outside the executive’s current role.</a:t>
            </a:r>
            <a:endParaRPr lang="en-US" sz="2800" dirty="0"/>
          </a:p>
          <a:p>
            <a:endParaRPr lang="en-US" dirty="0"/>
          </a:p>
        </p:txBody>
      </p:sp>
      <p:sp>
        <p:nvSpPr>
          <p:cNvPr id="12" name="Date Placeholder 11"/>
          <p:cNvSpPr>
            <a:spLocks noGrp="1"/>
          </p:cNvSpPr>
          <p:nvPr>
            <p:ph type="dt" sz="half" idx="2"/>
          </p:nvPr>
        </p:nvSpPr>
        <p:spPr/>
        <p:txBody>
          <a:bodyPr/>
          <a:lstStyle/>
          <a:p>
            <a:fld id="{CF0A0A52-C5ED-4FC2-B394-E08031DF0437}" type="datetime1">
              <a:rPr lang="en-US" smtClean="0"/>
              <a:pPr/>
              <a:t>2/1/2016</a:t>
            </a:fld>
            <a:endParaRPr lang="en-US" dirty="0"/>
          </a:p>
        </p:txBody>
      </p:sp>
      <p:sp>
        <p:nvSpPr>
          <p:cNvPr id="13" name="Slide Number Placeholder 12"/>
          <p:cNvSpPr>
            <a:spLocks noGrp="1"/>
          </p:cNvSpPr>
          <p:nvPr>
            <p:ph type="sldNum" sz="quarter" idx="4"/>
          </p:nvPr>
        </p:nvSpPr>
        <p:spPr/>
        <p:txBody>
          <a:bodyPr/>
          <a:lstStyle/>
          <a:p>
            <a:fld id="{9A130CC6-AF16-4E75-B386-B0184CCD31FF}"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Rotation Examples</a:t>
            </a:r>
            <a:endParaRPr lang="en-US" dirty="0"/>
          </a:p>
        </p:txBody>
      </p:sp>
      <p:sp>
        <p:nvSpPr>
          <p:cNvPr id="3" name="Content Placeholder 2"/>
          <p:cNvSpPr>
            <a:spLocks noGrp="1"/>
          </p:cNvSpPr>
          <p:nvPr>
            <p:ph sz="quarter" idx="13"/>
          </p:nvPr>
        </p:nvSpPr>
        <p:spPr/>
        <p:txBody>
          <a:bodyPr/>
          <a:lstStyle/>
          <a:p>
            <a:pPr lvl="0"/>
            <a:r>
              <a:rPr lang="en-US" sz="2000" dirty="0"/>
              <a:t>Executive reassignment </a:t>
            </a:r>
          </a:p>
          <a:p>
            <a:pPr lvl="0"/>
            <a:r>
              <a:rPr lang="en-US" sz="2000" dirty="0"/>
              <a:t>Executive transfer </a:t>
            </a:r>
          </a:p>
          <a:p>
            <a:pPr lvl="0"/>
            <a:r>
              <a:rPr lang="en-US" sz="2000" dirty="0"/>
              <a:t>Developmental assignment internal to the agency, for example to another subcomponent,  functional area, or location (e.g., acting in another executive position, field executive rotating to HQ or vice versa, action learning team, cross-agency working group) </a:t>
            </a:r>
          </a:p>
          <a:p>
            <a:pPr lvl="0"/>
            <a:r>
              <a:rPr lang="en-US" sz="2000" dirty="0"/>
              <a:t>Detail or developmental assignment external to the agency (e.g., Intergovernmental Personnel Act (IPA) program; temporary assignment/detail to another Federal agency or private sector where permitted by law)</a:t>
            </a:r>
          </a:p>
          <a:p>
            <a:pPr lvl="0"/>
            <a:r>
              <a:rPr lang="en-US" sz="2000" dirty="0"/>
              <a:t>Sabbatical</a:t>
            </a:r>
          </a:p>
          <a:p>
            <a:endParaRPr lang="en-US" dirty="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3</a:t>
            </a:fld>
            <a:endParaRPr lang="en-US" dirty="0"/>
          </a:p>
        </p:txBody>
      </p:sp>
    </p:spTree>
    <p:extLst>
      <p:ext uri="{BB962C8B-B14F-4D97-AF65-F5344CB8AC3E}">
        <p14:creationId xmlns:p14="http://schemas.microsoft.com/office/powerpoint/2010/main" val="4054355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 Year Rotations Plan</a:t>
            </a:r>
            <a:endParaRPr lang="en-US" dirty="0"/>
          </a:p>
        </p:txBody>
      </p:sp>
      <p:sp>
        <p:nvSpPr>
          <p:cNvPr id="3" name="Content Placeholder 2"/>
          <p:cNvSpPr>
            <a:spLocks noGrp="1"/>
          </p:cNvSpPr>
          <p:nvPr>
            <p:ph sz="quarter" idx="13"/>
          </p:nvPr>
        </p:nvSpPr>
        <p:spPr/>
        <p:txBody>
          <a:bodyPr/>
          <a:lstStyle/>
          <a:p>
            <a:r>
              <a:rPr lang="en-US" sz="2800" dirty="0"/>
              <a:t>Statement of objectives of the agency’s rotations </a:t>
            </a:r>
            <a:r>
              <a:rPr lang="en-US" sz="2800" dirty="0" smtClean="0"/>
              <a:t>process</a:t>
            </a:r>
          </a:p>
          <a:p>
            <a:r>
              <a:rPr lang="en-US" sz="2800" dirty="0"/>
              <a:t>Description </a:t>
            </a:r>
            <a:r>
              <a:rPr lang="en-US" sz="2800" dirty="0" smtClean="0"/>
              <a:t>of:</a:t>
            </a:r>
          </a:p>
          <a:p>
            <a:pPr lvl="1"/>
            <a:r>
              <a:rPr lang="en-US" sz="2400" dirty="0" smtClean="0"/>
              <a:t>how </a:t>
            </a:r>
            <a:r>
              <a:rPr lang="en-US" sz="2400" dirty="0"/>
              <a:t>the executive rotations process ties to the agency’s annual talent management and succession planning </a:t>
            </a:r>
            <a:r>
              <a:rPr lang="en-US" sz="2400" dirty="0" smtClean="0"/>
              <a:t>process</a:t>
            </a:r>
          </a:p>
          <a:p>
            <a:pPr lvl="1"/>
            <a:r>
              <a:rPr lang="en-US" sz="2400" dirty="0"/>
              <a:t>agency’s executive rotations programs, including processes, use of rotational authorities, and activities to manage the rotations of executives in and out of the agency</a:t>
            </a:r>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4</a:t>
            </a:fld>
            <a:endParaRPr lang="en-US" dirty="0"/>
          </a:p>
        </p:txBody>
      </p:sp>
    </p:spTree>
    <p:extLst>
      <p:ext uri="{BB962C8B-B14F-4D97-AF65-F5344CB8AC3E}">
        <p14:creationId xmlns:p14="http://schemas.microsoft.com/office/powerpoint/2010/main" val="14756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 Year Rotations Plan</a:t>
            </a:r>
            <a:endParaRPr lang="en-US" dirty="0"/>
          </a:p>
        </p:txBody>
      </p:sp>
      <p:sp>
        <p:nvSpPr>
          <p:cNvPr id="3" name="Content Placeholder 2"/>
          <p:cNvSpPr>
            <a:spLocks noGrp="1"/>
          </p:cNvSpPr>
          <p:nvPr>
            <p:ph sz="quarter" idx="13"/>
          </p:nvPr>
        </p:nvSpPr>
        <p:spPr/>
        <p:txBody>
          <a:bodyPr/>
          <a:lstStyle/>
          <a:p>
            <a:r>
              <a:rPr lang="en-US" sz="2800" dirty="0" smtClean="0"/>
              <a:t>Description of:</a:t>
            </a:r>
          </a:p>
          <a:p>
            <a:pPr lvl="1"/>
            <a:r>
              <a:rPr lang="en-US" sz="2400" dirty="0"/>
              <a:t>how the agency will evaluate the success of the rotations </a:t>
            </a:r>
            <a:r>
              <a:rPr lang="en-US" sz="2400" dirty="0" smtClean="0"/>
              <a:t>program</a:t>
            </a:r>
          </a:p>
          <a:p>
            <a:pPr lvl="1"/>
            <a:r>
              <a:rPr lang="en-US" sz="2400" dirty="0"/>
              <a:t>roles and responsibilities of individuals and organizations </a:t>
            </a:r>
            <a:r>
              <a:rPr lang="en-US" sz="2400" dirty="0" smtClean="0"/>
              <a:t>relating </a:t>
            </a:r>
            <a:r>
              <a:rPr lang="en-US" sz="2400" dirty="0"/>
              <a:t>to the agency’s rotations </a:t>
            </a:r>
            <a:r>
              <a:rPr lang="en-US" sz="2400" dirty="0" smtClean="0"/>
              <a:t>process/program</a:t>
            </a:r>
          </a:p>
          <a:p>
            <a:r>
              <a:rPr lang="en-US" sz="2800" dirty="0"/>
              <a:t>Agency Point of </a:t>
            </a:r>
            <a:r>
              <a:rPr lang="en-US" sz="2800" dirty="0" smtClean="0"/>
              <a:t>Contact</a:t>
            </a:r>
          </a:p>
          <a:p>
            <a:r>
              <a:rPr lang="en-US" sz="2800" dirty="0"/>
              <a:t>Signature of agency Senior Accountable Official and Deputy Secretary, or their designee</a:t>
            </a:r>
            <a:endParaRPr lang="en-US" sz="2800" dirty="0" smtClean="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5</a:t>
            </a:fld>
            <a:endParaRPr lang="en-US" dirty="0"/>
          </a:p>
        </p:txBody>
      </p:sp>
    </p:spTree>
    <p:extLst>
      <p:ext uri="{BB962C8B-B14F-4D97-AF65-F5344CB8AC3E}">
        <p14:creationId xmlns:p14="http://schemas.microsoft.com/office/powerpoint/2010/main" val="3392395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 Year Executive Rotations Plan</a:t>
            </a:r>
            <a:endParaRPr lang="en-US" dirty="0"/>
          </a:p>
        </p:txBody>
      </p:sp>
      <p:sp>
        <p:nvSpPr>
          <p:cNvPr id="3" name="Content Placeholder 2"/>
          <p:cNvSpPr>
            <a:spLocks noGrp="1"/>
          </p:cNvSpPr>
          <p:nvPr>
            <p:ph sz="quarter" idx="13"/>
          </p:nvPr>
        </p:nvSpPr>
        <p:spPr/>
        <p:txBody>
          <a:bodyPr/>
          <a:lstStyle/>
          <a:p>
            <a:r>
              <a:rPr lang="en-US" dirty="0" smtClean="0"/>
              <a:t>Submit to OPM by May 31, 2016</a:t>
            </a:r>
          </a:p>
          <a:p>
            <a:r>
              <a:rPr lang="en-US" dirty="0" smtClean="0"/>
              <a:t>Email plans to </a:t>
            </a:r>
            <a:r>
              <a:rPr lang="en-US" dirty="0" smtClean="0">
                <a:hlinkClick r:id="rId2"/>
              </a:rPr>
              <a:t>SESDevelopment@opm.gov</a:t>
            </a:r>
            <a:endParaRPr lang="en-US" dirty="0" smtClean="0"/>
          </a:p>
          <a:p>
            <a:endParaRPr lang="en-US" dirty="0" smtClean="0"/>
          </a:p>
          <a:p>
            <a:pPr marL="0" indent="0">
              <a:buNone/>
            </a:pPr>
            <a:endParaRPr lang="en-US" dirty="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6</a:t>
            </a:fld>
            <a:endParaRPr lang="en-US" dirty="0"/>
          </a:p>
        </p:txBody>
      </p:sp>
    </p:spTree>
    <p:extLst>
      <p:ext uri="{BB962C8B-B14F-4D97-AF65-F5344CB8AC3E}">
        <p14:creationId xmlns:p14="http://schemas.microsoft.com/office/powerpoint/2010/main" val="3928542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Annual Reporting to OPM</a:t>
            </a:r>
            <a:endParaRPr lang="en-US" dirty="0"/>
          </a:p>
        </p:txBody>
      </p:sp>
      <p:sp>
        <p:nvSpPr>
          <p:cNvPr id="3" name="Content Placeholder 2"/>
          <p:cNvSpPr>
            <a:spLocks noGrp="1"/>
          </p:cNvSpPr>
          <p:nvPr>
            <p:ph sz="quarter" idx="13"/>
          </p:nvPr>
        </p:nvSpPr>
        <p:spPr/>
        <p:txBody>
          <a:bodyPr/>
          <a:lstStyle/>
          <a:p>
            <a:r>
              <a:rPr lang="en-US" dirty="0"/>
              <a:t>Establish a reliable internal executive rotations tracking process, and </a:t>
            </a:r>
          </a:p>
          <a:p>
            <a:r>
              <a:rPr lang="en-US" dirty="0" smtClean="0"/>
              <a:t>Accurately </a:t>
            </a:r>
            <a:r>
              <a:rPr lang="en-US" dirty="0"/>
              <a:t>report this data to OPM on an annual </a:t>
            </a:r>
            <a:r>
              <a:rPr lang="en-US" dirty="0" smtClean="0"/>
              <a:t>basis beginning September FY 17</a:t>
            </a:r>
            <a:endParaRPr lang="en-US" dirty="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7</a:t>
            </a:fld>
            <a:endParaRPr lang="en-US" dirty="0"/>
          </a:p>
        </p:txBody>
      </p:sp>
    </p:spTree>
    <p:extLst>
      <p:ext uri="{BB962C8B-B14F-4D97-AF65-F5344CB8AC3E}">
        <p14:creationId xmlns:p14="http://schemas.microsoft.com/office/powerpoint/2010/main" val="263835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t>Rotations And The Annual Talent Management And Succession Planning Process</a:t>
            </a:r>
          </a:p>
        </p:txBody>
      </p:sp>
      <p:sp>
        <p:nvSpPr>
          <p:cNvPr id="3" name="Content Placeholder 2"/>
          <p:cNvSpPr>
            <a:spLocks noGrp="1"/>
          </p:cNvSpPr>
          <p:nvPr>
            <p:ph sz="quarter" idx="13"/>
          </p:nvPr>
        </p:nvSpPr>
        <p:spPr/>
        <p:txBody>
          <a:bodyPr/>
          <a:lstStyle/>
          <a:p>
            <a:pPr marL="0" indent="0">
              <a:buNone/>
            </a:pPr>
            <a:r>
              <a:rPr lang="en-US" dirty="0" smtClean="0"/>
              <a:t>The Talent Management and Succession Management process should inform decisions about rotations, reassignments and other executive development.</a:t>
            </a:r>
            <a:endParaRPr lang="en-US" dirty="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8</a:t>
            </a:fld>
            <a:endParaRPr lang="en-US" dirty="0"/>
          </a:p>
        </p:txBody>
      </p:sp>
    </p:spTree>
    <p:extLst>
      <p:ext uri="{BB962C8B-B14F-4D97-AF65-F5344CB8AC3E}">
        <p14:creationId xmlns:p14="http://schemas.microsoft.com/office/powerpoint/2010/main" val="2433708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Templates, Resources</a:t>
            </a:r>
            <a:endParaRPr lang="en-US" dirty="0"/>
          </a:p>
        </p:txBody>
      </p:sp>
      <p:sp>
        <p:nvSpPr>
          <p:cNvPr id="3" name="Content Placeholder 2"/>
          <p:cNvSpPr>
            <a:spLocks noGrp="1"/>
          </p:cNvSpPr>
          <p:nvPr>
            <p:ph sz="quarter" idx="13"/>
          </p:nvPr>
        </p:nvSpPr>
        <p:spPr/>
        <p:txBody>
          <a:bodyPr/>
          <a:lstStyle/>
          <a:p>
            <a:r>
              <a:rPr lang="en-US" dirty="0" smtClean="0"/>
              <a:t>Executive Learning and </a:t>
            </a:r>
            <a:r>
              <a:rPr lang="en-US" dirty="0"/>
              <a:t>Development Wiki Page </a:t>
            </a:r>
            <a:r>
              <a:rPr lang="en-US" dirty="0">
                <a:hlinkClick r:id="rId2"/>
              </a:rPr>
              <a:t>http://</a:t>
            </a:r>
            <a:r>
              <a:rPr lang="en-US" dirty="0" smtClean="0">
                <a:hlinkClick r:id="rId2"/>
              </a:rPr>
              <a:t>www.opm.gov/wiki/training/Executive-Development.ashx</a:t>
            </a:r>
            <a:r>
              <a:rPr lang="en-US" dirty="0" smtClean="0"/>
              <a:t> </a:t>
            </a:r>
            <a:endParaRPr lang="en-US" dirty="0"/>
          </a:p>
        </p:txBody>
      </p:sp>
      <p:sp>
        <p:nvSpPr>
          <p:cNvPr id="4" name="Date Placeholder 3"/>
          <p:cNvSpPr>
            <a:spLocks noGrp="1"/>
          </p:cNvSpPr>
          <p:nvPr>
            <p:ph type="dt" sz="half" idx="2"/>
          </p:nvPr>
        </p:nvSpPr>
        <p:spPr/>
        <p:txBody>
          <a:bodyPr/>
          <a:lstStyle/>
          <a:p>
            <a:fld id="{42D41BD8-F932-40AA-8DAC-647898DB09A3}" type="datetime1">
              <a:rPr lang="en-US" smtClean="0"/>
              <a:pPr/>
              <a:t>2/1/2016</a:t>
            </a:fld>
            <a:endParaRPr lang="en-US" dirty="0"/>
          </a:p>
        </p:txBody>
      </p:sp>
      <p:sp>
        <p:nvSpPr>
          <p:cNvPr id="5" name="Slide Number Placeholder 4"/>
          <p:cNvSpPr>
            <a:spLocks noGrp="1"/>
          </p:cNvSpPr>
          <p:nvPr>
            <p:ph type="sldNum" sz="quarter" idx="4"/>
          </p:nvPr>
        </p:nvSpPr>
        <p:spPr/>
        <p:txBody>
          <a:bodyPr/>
          <a:lstStyle/>
          <a:p>
            <a:fld id="{9A130CC6-AF16-4E75-B386-B0184CCD31FF}" type="slidenum">
              <a:rPr lang="en-US" smtClean="0"/>
              <a:pPr/>
              <a:t>9</a:t>
            </a:fld>
            <a:endParaRPr lang="en-US" dirty="0"/>
          </a:p>
        </p:txBody>
      </p:sp>
    </p:spTree>
    <p:extLst>
      <p:ext uri="{BB962C8B-B14F-4D97-AF65-F5344CB8AC3E}">
        <p14:creationId xmlns:p14="http://schemas.microsoft.com/office/powerpoint/2010/main" val="2369009494"/>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440</Words>
  <Application>Microsoft Office PowerPoint</Application>
  <PresentationFormat>On-screen Show (4:3)</PresentationFormat>
  <Paragraphs>69</Paragraphs>
  <Slides>12</Slides>
  <Notes>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2_Office Theme</vt:lpstr>
      <vt:lpstr>3_Office Theme</vt:lpstr>
      <vt:lpstr>Executive Order Guidance – Strengthening the Senior Executive Service</vt:lpstr>
      <vt:lpstr>“Rotation” Definition</vt:lpstr>
      <vt:lpstr>Rotation Examples</vt:lpstr>
      <vt:lpstr>2 Year Rotations Plan</vt:lpstr>
      <vt:lpstr>2 Year Rotations Plan</vt:lpstr>
      <vt:lpstr>2 Year Executive Rotations Plan</vt:lpstr>
      <vt:lpstr>Annual Reporting to OPM</vt:lpstr>
      <vt:lpstr>Rotations And The Annual Talent Management And Succession Planning Process</vt:lpstr>
      <vt:lpstr>Information, Templates, Resources</vt:lpstr>
      <vt:lpstr>Contact Information</vt:lpstr>
      <vt:lpstr>PowerPoint Presentation</vt:lpstr>
      <vt:lpstr>Rotations And The Annual Talent Management And Succession Planning Process</vt:lpstr>
    </vt:vector>
  </TitlesOfParts>
  <Company>Office of Personnel Mangement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of Personnel Management</dc:creator>
  <cp:lastModifiedBy>Brill, Julie</cp:lastModifiedBy>
  <cp:revision>42</cp:revision>
  <dcterms:created xsi:type="dcterms:W3CDTF">2014-04-25T20:26:28Z</dcterms:created>
  <dcterms:modified xsi:type="dcterms:W3CDTF">2016-02-01T18:12:10Z</dcterms:modified>
</cp:coreProperties>
</file>